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0"/>
  </p:notesMasterIdLst>
  <p:handoutMasterIdLst>
    <p:handoutMasterId r:id="rId11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33" y="3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3A8DBB9-FF4D-4FDA-AD34-27FA86519578}" type="datetime1">
              <a:rPr lang="zh-CN" altLang="en-US" smtClean="0"/>
              <a:t>2025/12/27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E1CCE20-FD2F-40C5-ABE3-3369F20AA0E6}" type="datetime1">
              <a:rPr lang="zh-CN" altLang="en-US" smtClean="0"/>
              <a:t>2025/12/27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/>
              <a:t>单击此处编辑母版文本样式</a:t>
            </a:r>
            <a:endParaRPr lang="en-US"/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03234F-2943-4AD6-8E73-34C216403FC9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818B044-5115-4C63-8F06-0D627F0729F0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0E476C3-78BD-40CB-9C6F-0D41DD7E1D50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4A4C0A-F292-41BE-9CD1-530467B1B9F8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1630FC-7090-4D1C-93D5-113C82941F4E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EDFCFC-F8E9-4049-95DD-C79391CC7BFF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BE5E81-E012-42C1-892B-1E2892457684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05DBCF-E3D4-4FC7-9203-C0C05B2BAA55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10A522-F0F5-43AE-870D-B1652467F5E7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571CF06-CFCF-4651-AD58-EA72AF9A9AA5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A78803E1-1726-4879-80E3-452B390141DD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dirty="0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ECCA8BC-1B61-46E2-9581-00FC2FDA063C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直接连接符​​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新宋体" panose="02010609030101010101" pitchFamily="49" charset="-122"/>
          <a:ea typeface="新宋体" panose="02010609030101010101" pitchFamily="49" charset="-122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dataease/dataeas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长方形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88160" y="1551558"/>
            <a:ext cx="7050995" cy="829076"/>
          </a:xfrm>
        </p:spPr>
        <p:txBody>
          <a:bodyPr rtlCol="0">
            <a:noAutofit/>
          </a:bodyPr>
          <a:lstStyle/>
          <a:p>
            <a:r>
              <a:rPr lang="zh-CN" altLang="en-US" sz="36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个人健身数据可视化看板设计方案</a:t>
            </a:r>
            <a:endParaRPr lang="zh-cn" sz="36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 fontScale="55000" lnSpcReduction="20000"/>
          </a:bodyPr>
          <a:lstStyle/>
          <a:p>
            <a:pPr rtl="0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参赛人：胡雯馨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基于开源项目：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DataEase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hlinkClick r:id="rId2"/>
              </a:rPr>
              <a:t>https://github.com/dataease/dataease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图片 4" descr="一张显示了建筑物、坐姿、长凳和侧边的图片&#10;&#10;说明自动生成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1">
            <a:extLst>
              <a:ext uri="{FF2B5EF4-FFF2-40B4-BE49-F238E27FC236}">
                <a16:creationId xmlns:a16="http://schemas.microsoft.com/office/drawing/2014/main" id="{80110D71-877D-34BC-0E5A-8BD048B63F5F}"/>
              </a:ext>
            </a:extLst>
          </p:cNvPr>
          <p:cNvSpPr txBox="1">
            <a:spLocks/>
          </p:cNvSpPr>
          <p:nvPr/>
        </p:nvSpPr>
        <p:spPr>
          <a:xfrm>
            <a:off x="3775364" y="2715321"/>
            <a:ext cx="8174560" cy="8290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i="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新宋体" panose="02010609030101010101" pitchFamily="49" charset="-122"/>
                <a:ea typeface="新宋体" panose="02010609030101010101" pitchFamily="49" charset="-122"/>
                <a:cs typeface="+mj-cs"/>
              </a:defRPr>
            </a:lvl1pPr>
          </a:lstStyle>
          <a:p>
            <a:r>
              <a:rPr lang="en-US" altLang="zh-CN" sz="36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                ———</a:t>
            </a:r>
            <a:r>
              <a:rPr lang="en-US" altLang="zh-CN" sz="3600" dirty="0" err="1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OpenRank</a:t>
            </a:r>
            <a:r>
              <a:rPr lang="zh-CN" altLang="en-US" sz="3600" dirty="0">
                <a:latin typeface="方正粗黑宋简体" panose="02000000000000000000" pitchFamily="2" charset="-122"/>
                <a:ea typeface="方正粗黑宋简体" panose="02000000000000000000" pitchFamily="2" charset="-122"/>
              </a:rPr>
              <a:t>杯初赛作品</a:t>
            </a:r>
            <a:endParaRPr lang="zh-cn" sz="3600" dirty="0">
              <a:latin typeface="方正粗黑宋简体" panose="02000000000000000000" pitchFamily="2" charset="-122"/>
              <a:ea typeface="方正粗黑宋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长方形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626" y="-142009"/>
            <a:ext cx="4098174" cy="1745673"/>
          </a:xfrm>
        </p:spPr>
        <p:txBody>
          <a:bodyPr rtlCol="0" anchor="ctr">
            <a:normAutofit/>
          </a:bodyPr>
          <a:lstStyle/>
          <a:p>
            <a:pPr lvl="0" rtl="0"/>
            <a:r>
              <a:rPr lang="zh-CN" altLang="en-US" sz="4800" i="1" dirty="0">
                <a:solidFill>
                  <a:srgbClr val="FFFFFF"/>
                </a:solidFill>
              </a:rPr>
              <a:t>主题选择原因</a:t>
            </a:r>
            <a:endParaRPr lang="zh-cn" sz="4800" i="1" dirty="0">
              <a:solidFill>
                <a:srgbClr val="FFFFFF"/>
              </a:solidFill>
            </a:endParaRPr>
          </a:p>
        </p:txBody>
      </p:sp>
      <p:sp>
        <p:nvSpPr>
          <p:cNvPr id="49" name="长方形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cn" dirty="0">
                <a:solidFill>
                  <a:srgbClr val="FFFFFF"/>
                </a:solidFill>
              </a:rPr>
              <a:t>-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76D061-088A-2BD0-2FF3-0C65FE6C26FC}"/>
              </a:ext>
            </a:extLst>
          </p:cNvPr>
          <p:cNvSpPr txBox="1"/>
          <p:nvPr/>
        </p:nvSpPr>
        <p:spPr>
          <a:xfrm>
            <a:off x="705888" y="1416252"/>
            <a:ext cx="29025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+mn-ea"/>
                <a:cs typeface="Calibri" panose="020F0502020204030204" pitchFamily="34" charset="0"/>
              </a:rPr>
              <a:t>• </a:t>
            </a:r>
            <a:r>
              <a:rPr lang="zh-CN" altLang="en-US" sz="2400" dirty="0">
                <a:latin typeface="+mn-ea"/>
                <a:cs typeface="Calibri" panose="020F0502020204030204" pitchFamily="34" charset="0"/>
              </a:rPr>
              <a:t>现在年轻人重视个人健康，我自己也有健身习惯，但个人健身数据（比如运动次数、卡路里消耗）零散记录在手机备忘录，没法直观看到运动规律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50C1515-A993-94B5-CB2C-0347CD0E85BA}"/>
              </a:ext>
            </a:extLst>
          </p:cNvPr>
          <p:cNvSpPr txBox="1"/>
          <p:nvPr/>
        </p:nvSpPr>
        <p:spPr>
          <a:xfrm>
            <a:off x="705888" y="5388453"/>
            <a:ext cx="10058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•</a:t>
            </a:r>
            <a:r>
              <a:rPr lang="zh-CN" altLang="en-US" sz="2400" dirty="0">
                <a:solidFill>
                  <a:schemeClr val="bg1"/>
                </a:solidFill>
              </a:rPr>
              <a:t>本人专业为数据科学，想结合简单的可视化知识，用</a:t>
            </a:r>
            <a:r>
              <a:rPr lang="en-US" altLang="zh-CN" sz="2400" dirty="0">
                <a:solidFill>
                  <a:schemeClr val="bg1"/>
                </a:solidFill>
              </a:rPr>
              <a:t>DataEase</a:t>
            </a:r>
            <a:r>
              <a:rPr lang="zh-CN" altLang="en-US" sz="2400" dirty="0">
                <a:solidFill>
                  <a:schemeClr val="bg1"/>
                </a:solidFill>
              </a:rPr>
              <a:t>做一个个人健身数据看板，自己用的同时也能完成比赛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92772A2-CE24-B97B-FDD1-0226A5C56EF7}"/>
              </a:ext>
            </a:extLst>
          </p:cNvPr>
          <p:cNvSpPr txBox="1"/>
          <p:nvPr/>
        </p:nvSpPr>
        <p:spPr>
          <a:xfrm>
            <a:off x="8705949" y="1453470"/>
            <a:ext cx="29025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+mn-ea"/>
              </a:rPr>
              <a:t>•</a:t>
            </a:r>
            <a:r>
              <a:rPr lang="zh-CN" altLang="en-US" sz="2400" dirty="0">
                <a:latin typeface="+mn-ea"/>
              </a:rPr>
              <a:t> </a:t>
            </a:r>
            <a:r>
              <a:rPr lang="en-US" altLang="zh-CN" sz="2400" dirty="0">
                <a:latin typeface="+mn-ea"/>
              </a:rPr>
              <a:t>DataEase</a:t>
            </a:r>
            <a:r>
              <a:rPr lang="zh-CN" altLang="en-US" sz="2400" dirty="0">
                <a:latin typeface="+mn-ea"/>
              </a:rPr>
              <a:t>是开源</a:t>
            </a:r>
            <a:r>
              <a:rPr lang="en-US" altLang="zh-CN" sz="2400" dirty="0">
                <a:latin typeface="+mn-ea"/>
              </a:rPr>
              <a:t>BI</a:t>
            </a:r>
            <a:r>
              <a:rPr lang="zh-CN" altLang="en-US" sz="2400" dirty="0">
                <a:latin typeface="+mn-ea"/>
              </a:rPr>
              <a:t>工具，操作简单不用写复杂代码，新手能快速做出可视化图表，贴合比赛“开源治理与运营”的主题</a:t>
            </a:r>
          </a:p>
        </p:txBody>
      </p:sp>
      <p:pic>
        <p:nvPicPr>
          <p:cNvPr id="1026" name="Picture 2" descr="可爱的健身女孩设计图__女性妇女_人物图库_设计图库_昵图网">
            <a:extLst>
              <a:ext uri="{FF2B5EF4-FFF2-40B4-BE49-F238E27FC236}">
                <a16:creationId xmlns:a16="http://schemas.microsoft.com/office/drawing/2014/main" id="{1A0FF522-EC36-B5D4-58C8-F5DE5BB7B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9779" y="1346473"/>
            <a:ext cx="3186545" cy="3186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36813E-8CE7-55DE-D7FA-E2241D63A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长方形 46">
            <a:extLst>
              <a:ext uri="{FF2B5EF4-FFF2-40B4-BE49-F238E27FC236}">
                <a16:creationId xmlns:a16="http://schemas.microsoft.com/office/drawing/2014/main" id="{3A7A9618-0C48-D14C-41BD-1B4545A01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BE141F9-2BF0-3ABE-9FFA-F1BEE855FA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7626" y="-142009"/>
            <a:ext cx="6820592" cy="1745673"/>
          </a:xfrm>
        </p:spPr>
        <p:txBody>
          <a:bodyPr rtlCol="0" anchor="ctr">
            <a:normAutofit/>
          </a:bodyPr>
          <a:lstStyle/>
          <a:p>
            <a:pPr lvl="0"/>
            <a:r>
              <a:rPr lang="zh-CN" altLang="en-US" sz="4800" i="1" dirty="0">
                <a:solidFill>
                  <a:srgbClr val="FFFFFF"/>
                </a:solidFill>
              </a:rPr>
              <a:t>工具和数据</a:t>
            </a:r>
            <a:endParaRPr lang="zh-cn" sz="4800" i="1" dirty="0">
              <a:solidFill>
                <a:srgbClr val="FFFFFF"/>
              </a:solidFill>
            </a:endParaRPr>
          </a:p>
        </p:txBody>
      </p:sp>
      <p:sp>
        <p:nvSpPr>
          <p:cNvPr id="49" name="长方形 48">
            <a:extLst>
              <a:ext uri="{FF2B5EF4-FFF2-40B4-BE49-F238E27FC236}">
                <a16:creationId xmlns:a16="http://schemas.microsoft.com/office/drawing/2014/main" id="{6623ED63-93DC-47AB-C0E8-92B8E52A6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0083452-183A-BE43-B6AC-D0229CECE9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 rtlCol="0">
            <a:normAutofit/>
          </a:bodyPr>
          <a:lstStyle/>
          <a:p>
            <a:pPr rtl="0"/>
            <a:r>
              <a:rPr lang="zh-cn" dirty="0">
                <a:solidFill>
                  <a:srgbClr val="FFFFFF"/>
                </a:solidFill>
              </a:rPr>
              <a:t>-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78A1F75-A1CB-74B4-B652-0353FEF65A2D}"/>
              </a:ext>
            </a:extLst>
          </p:cNvPr>
          <p:cNvSpPr txBox="1"/>
          <p:nvPr/>
        </p:nvSpPr>
        <p:spPr>
          <a:xfrm>
            <a:off x="397627" y="1303975"/>
            <a:ext cx="682059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n-ea"/>
                <a:cs typeface="Calibri" panose="020F0502020204030204" pitchFamily="34" charset="0"/>
              </a:rPr>
              <a:t>• </a:t>
            </a:r>
            <a:r>
              <a:rPr lang="zh-CN" altLang="en-US" sz="3200" b="1" dirty="0">
                <a:latin typeface="+mn-ea"/>
                <a:cs typeface="Calibri" panose="020F0502020204030204" pitchFamily="34" charset="0"/>
              </a:rPr>
              <a:t>核心工具</a:t>
            </a:r>
            <a:r>
              <a:rPr lang="zh-CN" altLang="en-US" sz="3200" dirty="0">
                <a:latin typeface="+mn-ea"/>
                <a:cs typeface="Calibri" panose="020F0502020204030204" pitchFamily="34" charset="0"/>
              </a:rPr>
              <a:t>：</a:t>
            </a:r>
            <a:r>
              <a:rPr lang="en-US" altLang="zh-CN" sz="3200" dirty="0">
                <a:latin typeface="+mn-ea"/>
                <a:cs typeface="Calibri" panose="020F0502020204030204" pitchFamily="34" charset="0"/>
              </a:rPr>
              <a:t>DataEase</a:t>
            </a:r>
            <a:r>
              <a:rPr lang="zh-CN" altLang="en-US" sz="3200" dirty="0">
                <a:latin typeface="+mn-ea"/>
                <a:cs typeface="Calibri" panose="020F0502020204030204" pitchFamily="34" charset="0"/>
              </a:rPr>
              <a:t>免费开源、拖拽式操作，支持</a:t>
            </a:r>
            <a:r>
              <a:rPr lang="en-US" altLang="zh-CN" sz="3200" dirty="0">
                <a:latin typeface="+mn-ea"/>
                <a:cs typeface="Calibri" panose="020F0502020204030204" pitchFamily="34" charset="0"/>
              </a:rPr>
              <a:t>Excel</a:t>
            </a:r>
            <a:r>
              <a:rPr lang="zh-CN" altLang="en-US" sz="3200" dirty="0">
                <a:latin typeface="+mn-ea"/>
                <a:cs typeface="Calibri" panose="020F0502020204030204" pitchFamily="34" charset="0"/>
              </a:rPr>
              <a:t>数据直接导入</a:t>
            </a:r>
            <a:endParaRPr lang="en-US" altLang="zh-CN" sz="3200" dirty="0">
              <a:latin typeface="+mn-ea"/>
              <a:cs typeface="Calibri" panose="020F0502020204030204" pitchFamily="34" charset="0"/>
            </a:endParaRPr>
          </a:p>
          <a:p>
            <a:endParaRPr lang="en-US" altLang="zh-CN" sz="3200" dirty="0">
              <a:latin typeface="+mn-ea"/>
              <a:cs typeface="Calibri" panose="020F0502020204030204" pitchFamily="34" charset="0"/>
            </a:endParaRPr>
          </a:p>
          <a:p>
            <a:r>
              <a:rPr lang="en-US" altLang="zh-CN" sz="3200" dirty="0">
                <a:latin typeface="+mn-ea"/>
                <a:cs typeface="Calibri" panose="020F0502020204030204" pitchFamily="34" charset="0"/>
              </a:rPr>
              <a:t>• </a:t>
            </a:r>
            <a:r>
              <a:rPr lang="zh-CN" altLang="en-US" sz="3200" b="1" dirty="0">
                <a:latin typeface="+mn-ea"/>
                <a:cs typeface="Calibri" panose="020F0502020204030204" pitchFamily="34" charset="0"/>
              </a:rPr>
              <a:t>数据来源</a:t>
            </a:r>
            <a:r>
              <a:rPr lang="zh-CN" altLang="en-US" sz="3200" dirty="0">
                <a:latin typeface="+mn-ea"/>
                <a:cs typeface="Calibri" panose="020F0502020204030204" pitchFamily="34" charset="0"/>
              </a:rPr>
              <a:t>：自己记录的个人健身数据（近</a:t>
            </a:r>
            <a:r>
              <a:rPr lang="en-US" altLang="zh-CN" sz="3200" dirty="0">
                <a:latin typeface="+mn-ea"/>
                <a:cs typeface="Calibri" panose="020F0502020204030204" pitchFamily="34" charset="0"/>
              </a:rPr>
              <a:t>3</a:t>
            </a:r>
            <a:r>
              <a:rPr lang="zh-CN" altLang="en-US" sz="3200" dirty="0">
                <a:latin typeface="+mn-ea"/>
                <a:cs typeface="Calibri" panose="020F0502020204030204" pitchFamily="34" charset="0"/>
              </a:rPr>
              <a:t>个月的运动日期、运动类型、时长、消耗卡路里），整理成</a:t>
            </a:r>
            <a:r>
              <a:rPr lang="en-US" altLang="zh-CN" sz="3200" dirty="0">
                <a:latin typeface="+mn-ea"/>
                <a:cs typeface="Calibri" panose="020F0502020204030204" pitchFamily="34" charset="0"/>
              </a:rPr>
              <a:t>Excel</a:t>
            </a:r>
            <a:r>
              <a:rPr lang="zh-CN" altLang="en-US" sz="3200" dirty="0">
                <a:latin typeface="+mn-ea"/>
                <a:cs typeface="Calibri" panose="020F0502020204030204" pitchFamily="34" charset="0"/>
              </a:rPr>
              <a:t>表格</a:t>
            </a:r>
            <a:endParaRPr lang="en-US" altLang="zh-CN" sz="3200" dirty="0">
              <a:latin typeface="+mn-ea"/>
              <a:cs typeface="Calibri" panose="020F0502020204030204" pitchFamily="34" charset="0"/>
            </a:endParaRPr>
          </a:p>
          <a:p>
            <a:endParaRPr lang="en-US" altLang="zh-CN" sz="3200" dirty="0">
              <a:highlight>
                <a:srgbClr val="9BA8B7"/>
              </a:highlight>
              <a:latin typeface="+mn-ea"/>
              <a:cs typeface="Calibri" panose="020F0502020204030204" pitchFamily="34" charset="0"/>
            </a:endParaRPr>
          </a:p>
          <a:p>
            <a:r>
              <a:rPr lang="en-US" altLang="zh-CN" sz="3200" dirty="0">
                <a:highlight>
                  <a:srgbClr val="9BA8B7"/>
                </a:highlight>
                <a:latin typeface="+mn-ea"/>
                <a:cs typeface="Calibri" panose="020F0502020204030204" pitchFamily="34" charset="0"/>
              </a:rPr>
              <a:t>• </a:t>
            </a:r>
            <a:r>
              <a:rPr lang="zh-CN" altLang="en-US" sz="3200" b="1" dirty="0">
                <a:highlight>
                  <a:srgbClr val="9BA8B7"/>
                </a:highlight>
                <a:latin typeface="+mn-ea"/>
                <a:cs typeface="Calibri" panose="020F0502020204030204" pitchFamily="34" charset="0"/>
              </a:rPr>
              <a:t>辅助工具</a:t>
            </a:r>
            <a:r>
              <a:rPr lang="zh-CN" altLang="en-US" sz="3200" dirty="0">
                <a:highlight>
                  <a:srgbClr val="9BA8B7"/>
                </a:highlight>
                <a:latin typeface="+mn-ea"/>
                <a:cs typeface="Calibri" panose="020F0502020204030204" pitchFamily="34" charset="0"/>
              </a:rPr>
              <a:t>：</a:t>
            </a:r>
            <a:r>
              <a:rPr lang="en-US" altLang="zh-CN" sz="3200" dirty="0">
                <a:highlight>
                  <a:srgbClr val="9BA8B7"/>
                </a:highlight>
                <a:latin typeface="+mn-ea"/>
                <a:cs typeface="Calibri" panose="020F0502020204030204" pitchFamily="34" charset="0"/>
              </a:rPr>
              <a:t>Excel</a:t>
            </a:r>
            <a:r>
              <a:rPr lang="zh-CN" altLang="en-US" sz="3200" dirty="0">
                <a:highlight>
                  <a:srgbClr val="9BA8B7"/>
                </a:highlight>
                <a:latin typeface="+mn-ea"/>
                <a:cs typeface="Calibri" panose="020F0502020204030204" pitchFamily="34" charset="0"/>
              </a:rPr>
              <a:t>（数据整理）、手机备忘录（原始数据记录）</a:t>
            </a:r>
          </a:p>
        </p:txBody>
      </p:sp>
      <p:pic>
        <p:nvPicPr>
          <p:cNvPr id="2050" name="Picture 2" descr="跑步素材-跑步模板-跑步图片高速下载-设图网">
            <a:extLst>
              <a:ext uri="{FF2B5EF4-FFF2-40B4-BE49-F238E27FC236}">
                <a16:creationId xmlns:a16="http://schemas.microsoft.com/office/drawing/2014/main" id="{43A371F0-370C-BD53-9346-BFC3DA45D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451" y="0"/>
            <a:ext cx="51641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441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2A7953-39F7-728E-D143-3D0F7F60C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5094" y="336724"/>
            <a:ext cx="10058400" cy="979239"/>
          </a:xfrm>
        </p:spPr>
        <p:txBody>
          <a:bodyPr>
            <a:normAutofit/>
          </a:bodyPr>
          <a:lstStyle/>
          <a:p>
            <a:r>
              <a:rPr lang="zh-CN" altLang="en-US" sz="4800" b="1" dirty="0">
                <a:latin typeface="+mn-ea"/>
                <a:ea typeface="+mn-ea"/>
              </a:rPr>
              <a:t>技术路线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082D3A-067B-42F3-7231-86B3A0762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5094" y="1706563"/>
            <a:ext cx="10733615" cy="4721947"/>
          </a:xfrm>
        </p:spPr>
        <p:txBody>
          <a:bodyPr>
            <a:normAutofit fontScale="85000" lnSpcReduction="10000"/>
          </a:bodyPr>
          <a:lstStyle/>
          <a:p>
            <a:r>
              <a:rPr lang="en-US" altLang="zh-CN" dirty="0"/>
              <a:t>• </a:t>
            </a:r>
            <a:r>
              <a:rPr lang="zh-CN" altLang="en-US" dirty="0"/>
              <a:t>步骤</a:t>
            </a:r>
            <a:r>
              <a:rPr lang="en-US" altLang="zh-CN" dirty="0"/>
              <a:t>1</a:t>
            </a:r>
            <a:r>
              <a:rPr lang="zh-CN" altLang="en-US" dirty="0"/>
              <a:t>：数据收集</a:t>
            </a:r>
            <a:r>
              <a:rPr lang="en-US" altLang="zh-CN" dirty="0"/>
              <a:t>——</a:t>
            </a:r>
            <a:r>
              <a:rPr lang="zh-CN" altLang="en-US" dirty="0"/>
              <a:t>用备忘录记录每日健身数据，定期整理到</a:t>
            </a:r>
            <a:r>
              <a:rPr lang="en-US" altLang="zh-CN" dirty="0"/>
              <a:t>Excel</a:t>
            </a:r>
          </a:p>
          <a:p>
            <a:endParaRPr lang="en-US" altLang="zh-CN" dirty="0"/>
          </a:p>
          <a:p>
            <a:r>
              <a:rPr lang="en-US" altLang="zh-CN" dirty="0"/>
              <a:t>• </a:t>
            </a:r>
            <a:r>
              <a:rPr lang="zh-CN" altLang="en-US" dirty="0"/>
              <a:t>步骤</a:t>
            </a:r>
            <a:r>
              <a:rPr lang="en-US" altLang="zh-CN" dirty="0"/>
              <a:t>2</a:t>
            </a:r>
            <a:r>
              <a:rPr lang="zh-CN" altLang="en-US" dirty="0"/>
              <a:t>：数据预处理</a:t>
            </a:r>
            <a:r>
              <a:rPr lang="en-US" altLang="zh-CN" dirty="0"/>
              <a:t>——</a:t>
            </a:r>
            <a:r>
              <a:rPr lang="zh-CN" altLang="en-US" dirty="0"/>
              <a:t>在</a:t>
            </a:r>
            <a:r>
              <a:rPr lang="en-US" altLang="zh-CN" dirty="0"/>
              <a:t>Excel</a:t>
            </a:r>
            <a:r>
              <a:rPr lang="zh-CN" altLang="en-US" dirty="0"/>
              <a:t>里删去无效记录、统一列名（如“运动类型”“运动时长</a:t>
            </a:r>
            <a:r>
              <a:rPr lang="en-US" altLang="zh-CN" dirty="0"/>
              <a:t>(</a:t>
            </a:r>
            <a:r>
              <a:rPr lang="zh-CN" altLang="en-US" dirty="0"/>
              <a:t>分钟</a:t>
            </a:r>
            <a:r>
              <a:rPr lang="en-US" altLang="zh-CN" dirty="0"/>
              <a:t>)”</a:t>
            </a:r>
            <a:r>
              <a:rPr lang="zh-CN" altLang="en-US" dirty="0"/>
              <a:t>）</a:t>
            </a:r>
          </a:p>
          <a:p>
            <a:endParaRPr lang="zh-CN" altLang="en-US" dirty="0"/>
          </a:p>
          <a:p>
            <a:r>
              <a:rPr lang="en-US" altLang="zh-CN" dirty="0"/>
              <a:t>• </a:t>
            </a:r>
            <a:r>
              <a:rPr lang="zh-CN" altLang="en-US" dirty="0">
                <a:highlight>
                  <a:srgbClr val="FFFF00"/>
                </a:highlight>
              </a:rPr>
              <a:t>步骤</a:t>
            </a:r>
            <a:r>
              <a:rPr lang="en-US" altLang="zh-CN" dirty="0">
                <a:highlight>
                  <a:srgbClr val="FFFF00"/>
                </a:highlight>
              </a:rPr>
              <a:t>3</a:t>
            </a:r>
            <a:r>
              <a:rPr lang="zh-CN" altLang="en-US" dirty="0">
                <a:highlight>
                  <a:srgbClr val="FFFF00"/>
                </a:highlight>
              </a:rPr>
              <a:t>：数据接入</a:t>
            </a:r>
            <a:r>
              <a:rPr lang="en-US" altLang="zh-CN" dirty="0">
                <a:highlight>
                  <a:srgbClr val="FFFF00"/>
                </a:highlight>
              </a:rPr>
              <a:t>——</a:t>
            </a:r>
            <a:r>
              <a:rPr lang="zh-CN" altLang="en-US" dirty="0">
                <a:highlight>
                  <a:srgbClr val="FFFF00"/>
                </a:highlight>
              </a:rPr>
              <a:t>打开</a:t>
            </a:r>
            <a:r>
              <a:rPr lang="en-US" altLang="zh-CN" dirty="0">
                <a:highlight>
                  <a:srgbClr val="FFFF00"/>
                </a:highlight>
              </a:rPr>
              <a:t>DataEase</a:t>
            </a:r>
            <a:r>
              <a:rPr lang="zh-CN" altLang="en-US" dirty="0">
                <a:highlight>
                  <a:srgbClr val="FFFF00"/>
                </a:highlight>
              </a:rPr>
              <a:t>，将整理好的</a:t>
            </a:r>
            <a:r>
              <a:rPr lang="en-US" altLang="zh-CN" dirty="0">
                <a:highlight>
                  <a:srgbClr val="FFFF00"/>
                </a:highlight>
              </a:rPr>
              <a:t>Excel</a:t>
            </a:r>
            <a:r>
              <a:rPr lang="zh-CN" altLang="en-US" dirty="0">
                <a:highlight>
                  <a:srgbClr val="FFFF00"/>
                </a:highlight>
              </a:rPr>
              <a:t>表格导入数据源模块</a:t>
            </a:r>
          </a:p>
          <a:p>
            <a:endParaRPr lang="zh-CN" altLang="en-US" dirty="0"/>
          </a:p>
          <a:p>
            <a:r>
              <a:rPr lang="en-US" altLang="zh-CN" dirty="0"/>
              <a:t>• </a:t>
            </a:r>
            <a:r>
              <a:rPr lang="zh-CN" altLang="en-US" dirty="0"/>
              <a:t>步骤</a:t>
            </a:r>
            <a:r>
              <a:rPr lang="en-US" altLang="zh-CN" dirty="0"/>
              <a:t>4</a:t>
            </a:r>
            <a:r>
              <a:rPr lang="zh-CN" altLang="en-US" dirty="0"/>
              <a:t>：可视化制作</a:t>
            </a:r>
            <a:r>
              <a:rPr lang="en-US" altLang="zh-CN" dirty="0"/>
              <a:t>——</a:t>
            </a:r>
            <a:r>
              <a:rPr lang="zh-CN" altLang="en-US" dirty="0"/>
              <a:t>通过</a:t>
            </a:r>
            <a:r>
              <a:rPr lang="en-US" altLang="zh-CN" dirty="0"/>
              <a:t>DataEase</a:t>
            </a:r>
            <a:r>
              <a:rPr lang="zh-CN" altLang="en-US" dirty="0"/>
              <a:t>拖拽柱状图、饼图等组件，搭建个人健身看板</a:t>
            </a:r>
          </a:p>
          <a:p>
            <a:endParaRPr lang="zh-CN" altLang="en-US" dirty="0"/>
          </a:p>
          <a:p>
            <a:r>
              <a:rPr lang="en-US" altLang="zh-CN" dirty="0"/>
              <a:t>• </a:t>
            </a:r>
            <a:r>
              <a:rPr lang="zh-CN" altLang="en-US" dirty="0"/>
              <a:t>步骤</a:t>
            </a:r>
            <a:r>
              <a:rPr lang="en-US" altLang="zh-CN" dirty="0"/>
              <a:t>5</a:t>
            </a:r>
            <a:r>
              <a:rPr lang="zh-CN" altLang="en-US" dirty="0"/>
              <a:t>：优化迭代</a:t>
            </a:r>
            <a:r>
              <a:rPr lang="en-US" altLang="zh-CN" dirty="0"/>
              <a:t>——</a:t>
            </a:r>
            <a:r>
              <a:rPr lang="zh-CN" altLang="en-US" dirty="0"/>
              <a:t>根据查看需求添加筛选功能，调整图表样式</a:t>
            </a: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ECB48B-A3FD-D68E-FAF2-45E52CF97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681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349257-B2A2-4FF9-0684-47829D9F7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9" y="502872"/>
            <a:ext cx="4394920" cy="619853"/>
          </a:xfrm>
        </p:spPr>
        <p:txBody>
          <a:bodyPr>
            <a:noAutofit/>
          </a:bodyPr>
          <a:lstStyle/>
          <a:p>
            <a:r>
              <a:rPr lang="zh-CN" altLang="en-US" sz="4800" b="1" dirty="0"/>
              <a:t>看板展示内容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0A32F4-9E17-2A1A-CF0E-5935A7037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4731" y="502872"/>
            <a:ext cx="5732477" cy="5294757"/>
          </a:xfrm>
        </p:spPr>
        <p:txBody>
          <a:bodyPr/>
          <a:lstStyle/>
          <a:p>
            <a:r>
              <a:rPr lang="zh-CN" altLang="en-US" dirty="0"/>
              <a:t>模块</a:t>
            </a:r>
            <a:r>
              <a:rPr lang="en-US" altLang="zh-CN" dirty="0"/>
              <a:t>2</a:t>
            </a:r>
            <a:r>
              <a:rPr lang="zh-CN" altLang="en-US" dirty="0"/>
              <a:t>：个人运动效果看板</a:t>
            </a:r>
          </a:p>
          <a:p>
            <a:endParaRPr lang="zh-CN" altLang="en-US" dirty="0"/>
          </a:p>
          <a:p>
            <a:r>
              <a:rPr lang="zh-CN" altLang="en-US" dirty="0"/>
              <a:t>◦展示内容：用柱状图看每次运动的卡路里消耗，用折线图看月均运动时长变化</a:t>
            </a:r>
          </a:p>
          <a:p>
            <a:endParaRPr lang="zh-CN" altLang="en-US" dirty="0"/>
          </a:p>
          <a:p>
            <a:r>
              <a:rPr lang="zh-CN" altLang="en-US" dirty="0"/>
              <a:t>◦ 设计想法：了解自己的运动强度变化，比如是否随着坚持健身，相同运动的卡路里消耗效率提升</a:t>
            </a:r>
          </a:p>
          <a:p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5856E12-EE5C-913B-EA66-65CB1179F4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1378528"/>
            <a:ext cx="3517567" cy="4729028"/>
          </a:xfrm>
        </p:spPr>
        <p:txBody>
          <a:bodyPr/>
          <a:lstStyle/>
          <a:p>
            <a:r>
              <a:rPr lang="zh-CN" altLang="en-US" dirty="0"/>
              <a:t>模块</a:t>
            </a:r>
            <a:r>
              <a:rPr lang="en-US" altLang="zh-CN" dirty="0"/>
              <a:t>1</a:t>
            </a:r>
            <a:r>
              <a:rPr lang="zh-CN" altLang="en-US" dirty="0"/>
              <a:t>：个人运动习惯看板</a:t>
            </a:r>
          </a:p>
          <a:p>
            <a:endParaRPr lang="zh-CN" altLang="en-US" dirty="0"/>
          </a:p>
          <a:p>
            <a:r>
              <a:rPr lang="zh-CN" altLang="en-US" dirty="0"/>
              <a:t>◦ 展示内容：用折线图看近</a:t>
            </a:r>
            <a:r>
              <a:rPr lang="en-US" altLang="zh-CN" dirty="0"/>
              <a:t>3</a:t>
            </a:r>
            <a:r>
              <a:rPr lang="zh-CN" altLang="en-US" dirty="0"/>
              <a:t>个月每周运动次数变化，用饼图看跑步、跳绳、瑜伽等运动类型的占比</a:t>
            </a:r>
          </a:p>
          <a:p>
            <a:endParaRPr lang="zh-CN" altLang="en-US" dirty="0"/>
          </a:p>
          <a:p>
            <a:r>
              <a:rPr lang="zh-CN" altLang="en-US" dirty="0"/>
              <a:t>◦ 设计想法：直观看到自己的运动频率和偏好，判断是否存在运动中断、类型单一的问题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20BF7B-7783-9C04-EAA9-744EA5A79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571CF06-CFCF-4651-AD58-EA72AF9A9AA5}" type="datetime1">
              <a:rPr lang="zh-CN" altLang="en-US" smtClean="0"/>
              <a:t>2025/12/27</a:t>
            </a:fld>
            <a:endParaRPr lang="en-US" dirty="0"/>
          </a:p>
        </p:txBody>
      </p:sp>
      <p:pic>
        <p:nvPicPr>
          <p:cNvPr id="3076" name="Picture 4" descr="扁平健身卡通背景图片-扁平健身卡通背景素材图片-千库网">
            <a:extLst>
              <a:ext uri="{FF2B5EF4-FFF2-40B4-BE49-F238E27FC236}">
                <a16:creationId xmlns:a16="http://schemas.microsoft.com/office/drawing/2014/main" id="{19130DA6-5B4E-30CF-CC5D-97243AFBE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075" y="3823280"/>
            <a:ext cx="4063788" cy="290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2298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CEBA96-90F1-67ED-E9B5-34BD5AA0A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192" y="715618"/>
            <a:ext cx="10058400" cy="1008490"/>
          </a:xfrm>
        </p:spPr>
        <p:txBody>
          <a:bodyPr>
            <a:normAutofit/>
          </a:bodyPr>
          <a:lstStyle/>
          <a:p>
            <a:r>
              <a:rPr lang="zh-CN" altLang="en-US" sz="4800" b="1" dirty="0"/>
              <a:t>看板的制作步骤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D2F327B-8777-D888-F473-BE17A6757B21}"/>
              </a:ext>
            </a:extLst>
          </p:cNvPr>
          <p:cNvSpPr txBox="1"/>
          <p:nvPr/>
        </p:nvSpPr>
        <p:spPr>
          <a:xfrm>
            <a:off x="1166191" y="2453094"/>
            <a:ext cx="102174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• </a:t>
            </a:r>
            <a:r>
              <a:rPr lang="zh-CN" altLang="en-US" sz="2000" dirty="0"/>
              <a:t>第一步：把个人健身原始数据整理成</a:t>
            </a:r>
            <a:r>
              <a:rPr lang="en-US" altLang="zh-CN" sz="2000" dirty="0"/>
              <a:t>Excel</a:t>
            </a:r>
            <a:r>
              <a:rPr lang="zh-CN" altLang="en-US" sz="2000" dirty="0"/>
              <a:t>，确保列名清晰、数据无空缺</a:t>
            </a:r>
          </a:p>
          <a:p>
            <a:endParaRPr lang="zh-CN" altLang="en-US" sz="2000" dirty="0"/>
          </a:p>
          <a:p>
            <a:r>
              <a:rPr lang="en-US" altLang="zh-CN" sz="2000" dirty="0"/>
              <a:t>• </a:t>
            </a:r>
            <a:r>
              <a:rPr lang="zh-CN" altLang="en-US" sz="2000" dirty="0"/>
              <a:t>第二步：打开</a:t>
            </a:r>
            <a:r>
              <a:rPr lang="en-US" altLang="zh-CN" sz="2000" dirty="0"/>
              <a:t>DataEase</a:t>
            </a:r>
            <a:r>
              <a:rPr lang="zh-CN" altLang="en-US" sz="2000" dirty="0"/>
              <a:t>，点击“数据源”→“新增数据源”，上传整理好的</a:t>
            </a:r>
            <a:r>
              <a:rPr lang="en-US" altLang="zh-CN" sz="2000" dirty="0"/>
              <a:t>Excel</a:t>
            </a:r>
            <a:r>
              <a:rPr lang="zh-CN" altLang="en-US" sz="2000" dirty="0"/>
              <a:t>文件</a:t>
            </a:r>
          </a:p>
          <a:p>
            <a:endParaRPr lang="zh-CN" altLang="en-US" sz="2000" dirty="0"/>
          </a:p>
          <a:p>
            <a:r>
              <a:rPr lang="en-US" altLang="zh-CN" sz="2000" dirty="0"/>
              <a:t>• </a:t>
            </a:r>
            <a:r>
              <a:rPr lang="zh-CN" altLang="en-US" sz="2000" dirty="0"/>
              <a:t>第三步：新建仪表盘，拖拽折线图、饼图组件，将数据列对应到图表的</a:t>
            </a:r>
            <a:r>
              <a:rPr lang="en-US" altLang="zh-CN" sz="2000" dirty="0"/>
              <a:t>X</a:t>
            </a:r>
            <a:r>
              <a:rPr lang="zh-CN" altLang="en-US" sz="2000" dirty="0"/>
              <a:t>轴、</a:t>
            </a:r>
            <a:r>
              <a:rPr lang="en-US" altLang="zh-CN" sz="2000" dirty="0"/>
              <a:t>Y</a:t>
            </a:r>
            <a:r>
              <a:rPr lang="zh-CN" altLang="en-US" sz="2000" dirty="0"/>
              <a:t>轴</a:t>
            </a:r>
          </a:p>
          <a:p>
            <a:endParaRPr lang="zh-CN" altLang="en-US" sz="2000" dirty="0"/>
          </a:p>
          <a:p>
            <a:r>
              <a:rPr lang="en-US" altLang="zh-CN" sz="2000" dirty="0"/>
              <a:t>• </a:t>
            </a:r>
            <a:r>
              <a:rPr lang="zh-CN" altLang="en-US" sz="2000" dirty="0"/>
              <a:t>第四步：调整图表的颜色、标题和排版，把两个模块的图表拼合成完整看板</a:t>
            </a:r>
          </a:p>
        </p:txBody>
      </p:sp>
    </p:spTree>
    <p:extLst>
      <p:ext uri="{BB962C8B-B14F-4D97-AF65-F5344CB8AC3E}">
        <p14:creationId xmlns:p14="http://schemas.microsoft.com/office/powerpoint/2010/main" val="4131632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6FC362-E8B9-DCAD-9115-D39510150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643" y="607553"/>
            <a:ext cx="11178209" cy="935603"/>
          </a:xfrm>
        </p:spPr>
        <p:txBody>
          <a:bodyPr>
            <a:normAutofit fontScale="90000"/>
          </a:bodyPr>
          <a:lstStyle/>
          <a:p>
            <a:r>
              <a:rPr lang="zh-CN" altLang="en-US" sz="5300" b="1" dirty="0"/>
              <a:t> 想做的小创新      预期能做成的效果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35D0B4-4426-EF73-953D-664F87A065D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• </a:t>
            </a:r>
            <a:r>
              <a:rPr lang="zh-CN" altLang="en-US" dirty="0"/>
              <a:t>给看板加一个时间筛选按钮：比如选择“近</a:t>
            </a:r>
            <a:r>
              <a:rPr lang="en-US" altLang="zh-CN" dirty="0"/>
              <a:t>1</a:t>
            </a:r>
            <a:r>
              <a:rPr lang="zh-CN" altLang="en-US" dirty="0"/>
              <a:t>个月”或“近</a:t>
            </a:r>
            <a:r>
              <a:rPr lang="en-US" altLang="zh-CN" dirty="0"/>
              <a:t>3</a:t>
            </a:r>
            <a:r>
              <a:rPr lang="zh-CN" altLang="en-US" dirty="0"/>
              <a:t>个月”，快速查看不同阶段的健身数据</a:t>
            </a:r>
          </a:p>
          <a:p>
            <a:endParaRPr lang="zh-CN" altLang="en-US" dirty="0"/>
          </a:p>
          <a:p>
            <a:r>
              <a:rPr lang="en-US" altLang="zh-CN" dirty="0"/>
              <a:t>• </a:t>
            </a:r>
            <a:r>
              <a:rPr lang="zh-CN" altLang="en-US" dirty="0"/>
              <a:t>给</a:t>
            </a:r>
            <a:r>
              <a:rPr lang="en-US" altLang="zh-CN" dirty="0"/>
              <a:t>DataEase</a:t>
            </a:r>
            <a:r>
              <a:rPr lang="zh-CN" altLang="en-US" dirty="0"/>
              <a:t>提小建议：希望工具新增“个人健身数据”专属的可视化模板，方便更多健身爱好者快速制作个人看板</a:t>
            </a:r>
          </a:p>
          <a:p>
            <a:endParaRPr lang="zh-CN" altLang="en-US" dirty="0"/>
          </a:p>
          <a:p>
            <a:r>
              <a:rPr lang="en-US" altLang="zh-CN" dirty="0"/>
              <a:t>• </a:t>
            </a:r>
            <a:r>
              <a:rPr lang="zh-CN" altLang="en-US" dirty="0"/>
              <a:t>计划把自己的看板配置分享到</a:t>
            </a:r>
            <a:r>
              <a:rPr lang="en-US" altLang="zh-CN" dirty="0"/>
              <a:t>DataEase</a:t>
            </a:r>
            <a:r>
              <a:rPr lang="zh-CN" altLang="en-US" dirty="0"/>
              <a:t>社区，为开源项目提供个人场景的应用案例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05E27A-B05D-F840-FBC3-3904633EF7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• </a:t>
            </a:r>
            <a:r>
              <a:rPr lang="zh-CN" altLang="en-US" dirty="0"/>
              <a:t>做出</a:t>
            </a:r>
            <a:r>
              <a:rPr lang="en-US" altLang="zh-CN" dirty="0"/>
              <a:t>2</a:t>
            </a:r>
            <a:r>
              <a:rPr lang="zh-CN" altLang="en-US" dirty="0"/>
              <a:t>个简洁的可视化模块，拼出完整的个人健身数据看板（附</a:t>
            </a:r>
            <a:r>
              <a:rPr lang="en-US" altLang="zh-CN" dirty="0"/>
              <a:t>DataEase</a:t>
            </a:r>
            <a:r>
              <a:rPr lang="zh-CN" altLang="en-US" dirty="0"/>
              <a:t>示例看板截图当参考）</a:t>
            </a:r>
          </a:p>
          <a:p>
            <a:endParaRPr lang="zh-CN" altLang="en-US" dirty="0"/>
          </a:p>
          <a:p>
            <a:r>
              <a:rPr lang="en-US" altLang="zh-CN" dirty="0"/>
              <a:t>• </a:t>
            </a:r>
            <a:r>
              <a:rPr lang="zh-CN" altLang="en-US" dirty="0"/>
              <a:t>能从看板里得出个人健身结论，比如“我周末运动次数更少，需要调整时间规划”“跳绳的卡路里消耗比瑜伽更高”</a:t>
            </a:r>
          </a:p>
        </p:txBody>
      </p:sp>
    </p:spTree>
    <p:extLst>
      <p:ext uri="{BB962C8B-B14F-4D97-AF65-F5344CB8AC3E}">
        <p14:creationId xmlns:p14="http://schemas.microsoft.com/office/powerpoint/2010/main" val="58846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3ACD52-774F-6A41-BDE7-F97EACEF7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/>
              <a:t>总结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303C92-913F-3DCA-7AD5-796BC35E8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05DBCF-E3D4-4FC7-9203-C0C05B2BAA55}" type="datetime1">
              <a:rPr lang="zh-CN" altLang="en-US" smtClean="0"/>
              <a:t>2025/12/27</a:t>
            </a:fld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4B17247-69C4-9F88-F37B-49AA07F450D9}"/>
              </a:ext>
            </a:extLst>
          </p:cNvPr>
          <p:cNvSpPr txBox="1"/>
          <p:nvPr/>
        </p:nvSpPr>
        <p:spPr>
          <a:xfrm>
            <a:off x="1097280" y="2269435"/>
            <a:ext cx="1069450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• </a:t>
            </a:r>
            <a:r>
              <a:rPr lang="zh-CN" altLang="en-US" sz="2800" dirty="0"/>
              <a:t>作为大二数据科学专业学生，我把课堂学的可视化知识用到了个人健身场景，也体验了开源工具</a:t>
            </a:r>
            <a:r>
              <a:rPr lang="en-US" altLang="zh-CN" sz="2800" dirty="0"/>
              <a:t>DataEase</a:t>
            </a:r>
            <a:r>
              <a:rPr lang="zh-CN" altLang="en-US" sz="2800" dirty="0"/>
              <a:t>的使用流程</a:t>
            </a:r>
          </a:p>
          <a:p>
            <a:endParaRPr lang="zh-CN" altLang="en-US" sz="2800" dirty="0"/>
          </a:p>
          <a:p>
            <a:r>
              <a:rPr lang="en-US" altLang="zh-CN" sz="2800" dirty="0"/>
              <a:t>• </a:t>
            </a:r>
            <a:r>
              <a:rPr lang="zh-CN" altLang="en-US" sz="2800" dirty="0"/>
              <a:t>这个个人健身看板不仅能帮自己规划健身计划，也为</a:t>
            </a:r>
            <a:r>
              <a:rPr lang="en-US" altLang="zh-CN" sz="2800" dirty="0"/>
              <a:t>DataEase</a:t>
            </a:r>
            <a:r>
              <a:rPr lang="zh-CN" altLang="en-US" sz="2800" dirty="0"/>
              <a:t>在个人健康领域的应用提供了小案例</a:t>
            </a:r>
          </a:p>
          <a:p>
            <a:endParaRPr lang="zh-CN" altLang="en-US" sz="2800" dirty="0"/>
          </a:p>
          <a:p>
            <a:r>
              <a:rPr lang="en-US" altLang="zh-CN" sz="2800" dirty="0"/>
              <a:t>• </a:t>
            </a:r>
            <a:r>
              <a:rPr lang="zh-CN" altLang="en-US" sz="2800" dirty="0"/>
              <a:t>后续如果进复赛，我会收集更多朋友的健身数据，做多人健身对比的可视化分析</a:t>
            </a:r>
          </a:p>
        </p:txBody>
      </p:sp>
    </p:spTree>
    <p:extLst>
      <p:ext uri="{BB962C8B-B14F-4D97-AF65-F5344CB8AC3E}">
        <p14:creationId xmlns:p14="http://schemas.microsoft.com/office/powerpoint/2010/main" val="3916937684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50_TF56160789.potx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{A4CA8F0B-8DB3-4D17-A6E2-06B64817A61B}TFf0a5ceae-4542-492d-822e-d65a94fb0e1e68a488e6_win32-913669a553b8</Template>
  <TotalTime>260</TotalTime>
  <Words>773</Words>
  <Application>Microsoft Office PowerPoint</Application>
  <PresentationFormat>宽屏</PresentationFormat>
  <Paragraphs>63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Microsoft YaHei UI</vt:lpstr>
      <vt:lpstr>方正粗黑宋简体</vt:lpstr>
      <vt:lpstr>新宋体</vt:lpstr>
      <vt:lpstr>Arial</vt:lpstr>
      <vt:lpstr>Calibri</vt:lpstr>
      <vt:lpstr>自定义</vt:lpstr>
      <vt:lpstr>个人健身数据可视化看板设计方案</vt:lpstr>
      <vt:lpstr>主题选择原因</vt:lpstr>
      <vt:lpstr>工具和数据</vt:lpstr>
      <vt:lpstr>技术路线</vt:lpstr>
      <vt:lpstr>看板展示内容</vt:lpstr>
      <vt:lpstr>看板的制作步骤</vt:lpstr>
      <vt:lpstr> 想做的小创新      预期能做成的效果</vt:lpstr>
      <vt:lpstr>总结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雯馨 胡</dc:creator>
  <cp:lastModifiedBy>雯馨 胡</cp:lastModifiedBy>
  <cp:revision>1</cp:revision>
  <dcterms:created xsi:type="dcterms:W3CDTF">2025-12-27T11:28:25Z</dcterms:created>
  <dcterms:modified xsi:type="dcterms:W3CDTF">2025-12-27T15:49:16Z</dcterms:modified>
</cp:coreProperties>
</file>

<file path=docProps/thumbnail.jpeg>
</file>